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93"/>
  </p:notesMasterIdLst>
  <p:sldIdLst>
    <p:sldId id="395" r:id="rId3"/>
    <p:sldId id="257" r:id="rId4"/>
    <p:sldId id="293" r:id="rId5"/>
    <p:sldId id="400" r:id="rId6"/>
    <p:sldId id="409" r:id="rId7"/>
    <p:sldId id="300" r:id="rId8"/>
    <p:sldId id="309" r:id="rId9"/>
    <p:sldId id="302" r:id="rId10"/>
    <p:sldId id="308" r:id="rId11"/>
    <p:sldId id="311" r:id="rId12"/>
    <p:sldId id="312" r:id="rId13"/>
    <p:sldId id="314" r:id="rId14"/>
    <p:sldId id="320" r:id="rId15"/>
    <p:sldId id="321" r:id="rId16"/>
    <p:sldId id="313" r:id="rId17"/>
    <p:sldId id="301" r:id="rId18"/>
    <p:sldId id="305" r:id="rId19"/>
    <p:sldId id="325" r:id="rId20"/>
    <p:sldId id="331" r:id="rId21"/>
    <p:sldId id="333" r:id="rId22"/>
    <p:sldId id="340" r:id="rId23"/>
    <p:sldId id="306" r:id="rId24"/>
    <p:sldId id="328" r:id="rId25"/>
    <p:sldId id="357" r:id="rId26"/>
    <p:sldId id="346" r:id="rId27"/>
    <p:sldId id="304" r:id="rId28"/>
    <p:sldId id="326" r:id="rId29"/>
    <p:sldId id="343" r:id="rId30"/>
    <p:sldId id="342" r:id="rId31"/>
    <p:sldId id="347" r:id="rId32"/>
    <p:sldId id="307" r:id="rId33"/>
    <p:sldId id="327" r:id="rId34"/>
    <p:sldId id="351" r:id="rId35"/>
    <p:sldId id="356" r:id="rId36"/>
    <p:sldId id="349" r:id="rId37"/>
    <p:sldId id="352" r:id="rId38"/>
    <p:sldId id="303" r:id="rId39"/>
    <p:sldId id="353" r:id="rId40"/>
    <p:sldId id="355" r:id="rId41"/>
    <p:sldId id="274" r:id="rId42"/>
    <p:sldId id="290" r:id="rId43"/>
    <p:sldId id="288" r:id="rId44"/>
    <p:sldId id="291" r:id="rId45"/>
    <p:sldId id="407" r:id="rId46"/>
    <p:sldId id="401" r:id="rId47"/>
    <p:sldId id="410" r:id="rId48"/>
    <p:sldId id="402" r:id="rId49"/>
    <p:sldId id="403" r:id="rId50"/>
    <p:sldId id="404" r:id="rId51"/>
    <p:sldId id="405" r:id="rId52"/>
    <p:sldId id="396" r:id="rId53"/>
    <p:sldId id="329" r:id="rId54"/>
    <p:sldId id="358" r:id="rId55"/>
    <p:sldId id="359" r:id="rId56"/>
    <p:sldId id="361" r:id="rId57"/>
    <p:sldId id="360" r:id="rId58"/>
    <p:sldId id="362" r:id="rId59"/>
    <p:sldId id="364" r:id="rId60"/>
    <p:sldId id="363" r:id="rId61"/>
    <p:sldId id="368" r:id="rId62"/>
    <p:sldId id="408" r:id="rId63"/>
    <p:sldId id="374" r:id="rId64"/>
    <p:sldId id="365" r:id="rId65"/>
    <p:sldId id="369" r:id="rId66"/>
    <p:sldId id="370" r:id="rId67"/>
    <p:sldId id="380" r:id="rId68"/>
    <p:sldId id="371" r:id="rId69"/>
    <p:sldId id="372" r:id="rId70"/>
    <p:sldId id="373" r:id="rId71"/>
    <p:sldId id="375" r:id="rId72"/>
    <p:sldId id="366" r:id="rId73"/>
    <p:sldId id="377" r:id="rId74"/>
    <p:sldId id="378" r:id="rId75"/>
    <p:sldId id="383" r:id="rId76"/>
    <p:sldId id="376" r:id="rId77"/>
    <p:sldId id="367" r:id="rId78"/>
    <p:sldId id="384" r:id="rId79"/>
    <p:sldId id="381" r:id="rId80"/>
    <p:sldId id="385" r:id="rId81"/>
    <p:sldId id="387" r:id="rId82"/>
    <p:sldId id="388" r:id="rId83"/>
    <p:sldId id="260" r:id="rId84"/>
    <p:sldId id="389" r:id="rId85"/>
    <p:sldId id="390" r:id="rId86"/>
    <p:sldId id="393" r:id="rId87"/>
    <p:sldId id="392" r:id="rId88"/>
    <p:sldId id="391" r:id="rId89"/>
    <p:sldId id="399" r:id="rId90"/>
    <p:sldId id="398" r:id="rId91"/>
    <p:sldId id="319" r:id="rId92"/>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p:cViewPr varScale="1">
        <p:scale>
          <a:sx n="85" d="100"/>
          <a:sy n="85" d="100"/>
        </p:scale>
        <p:origin x="1406"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9/15/2022</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3376108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40</a:t>
            </a:fld>
            <a:endParaRPr lang="en-US"/>
          </a:p>
        </p:txBody>
      </p:sp>
    </p:spTree>
    <p:extLst>
      <p:ext uri="{BB962C8B-B14F-4D97-AF65-F5344CB8AC3E}">
        <p14:creationId xmlns:p14="http://schemas.microsoft.com/office/powerpoint/2010/main" val="1279840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65</a:t>
            </a:fld>
            <a:endParaRPr lang="en-US"/>
          </a:p>
        </p:txBody>
      </p:sp>
    </p:spTree>
    <p:extLst>
      <p:ext uri="{BB962C8B-B14F-4D97-AF65-F5344CB8AC3E}">
        <p14:creationId xmlns:p14="http://schemas.microsoft.com/office/powerpoint/2010/main" val="3615295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2022/9/15</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extLst>
      <p:ext uri="{BB962C8B-B14F-4D97-AF65-F5344CB8AC3E}">
        <p14:creationId xmlns:p14="http://schemas.microsoft.com/office/powerpoint/2010/main" val="356783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4276987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425804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extLst>
      <p:ext uri="{BB962C8B-B14F-4D97-AF65-F5344CB8AC3E}">
        <p14:creationId xmlns:p14="http://schemas.microsoft.com/office/powerpoint/2010/main" val="254047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extLst>
      <p:ext uri="{BB962C8B-B14F-4D97-AF65-F5344CB8AC3E}">
        <p14:creationId xmlns:p14="http://schemas.microsoft.com/office/powerpoint/2010/main" val="3593962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extLst>
      <p:ext uri="{BB962C8B-B14F-4D97-AF65-F5344CB8AC3E}">
        <p14:creationId xmlns:p14="http://schemas.microsoft.com/office/powerpoint/2010/main" val="3472639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extLst>
      <p:ext uri="{BB962C8B-B14F-4D97-AF65-F5344CB8AC3E}">
        <p14:creationId xmlns:p14="http://schemas.microsoft.com/office/powerpoint/2010/main" val="27615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extLst>
      <p:ext uri="{BB962C8B-B14F-4D97-AF65-F5344CB8AC3E}">
        <p14:creationId xmlns:p14="http://schemas.microsoft.com/office/powerpoint/2010/main" val="262042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26583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868362"/>
          </a:xfrm>
        </p:spPr>
        <p:txBody>
          <a:bodyPr/>
          <a:lstStyle/>
          <a:p>
            <a:pPr algn="ctr"/>
            <a:r>
              <a:rPr lang="en-IN" dirty="0"/>
              <a:t>What is Virtualization??</a:t>
            </a:r>
          </a:p>
        </p:txBody>
      </p:sp>
    </p:spTree>
    <p:extLst>
      <p:ext uri="{BB962C8B-B14F-4D97-AF65-F5344CB8AC3E}">
        <p14:creationId xmlns:p14="http://schemas.microsoft.com/office/powerpoint/2010/main" val="1205429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a:t>
            </a:r>
          </a:p>
        </p:txBody>
      </p:sp>
      <p:sp>
        <p:nvSpPr>
          <p:cNvPr id="3" name="Content Placeholder 2"/>
          <p:cNvSpPr>
            <a:spLocks noGrp="1"/>
          </p:cNvSpPr>
          <p:nvPr>
            <p:ph idx="1"/>
          </p:nvPr>
        </p:nvSpPr>
        <p:spPr>
          <a:xfrm>
            <a:off x="457200" y="1600200"/>
            <a:ext cx="8229600" cy="4934014"/>
          </a:xfrm>
        </p:spPr>
        <p:txBody>
          <a:bodyPr>
            <a:normAutofit/>
          </a:bodyPr>
          <a:lstStyle/>
          <a:p>
            <a:pPr algn="just"/>
            <a:r>
              <a:rPr lang="en-US" dirty="0">
                <a:solidFill>
                  <a:srgbClr val="FF0000"/>
                </a:solidFill>
              </a:rPr>
              <a:t>Virtualization</a:t>
            </a:r>
            <a:r>
              <a:rPr lang="en-US" dirty="0"/>
              <a:t> is the ability to run multiple operating systems on a single physical system and share the underlying hardware resources*</a:t>
            </a:r>
          </a:p>
          <a:p>
            <a:r>
              <a:rPr lang="en-US" dirty="0"/>
              <a:t>It is the process by which one computer hosts the appearance of many computers.</a:t>
            </a:r>
          </a:p>
          <a:p>
            <a:pPr algn="just"/>
            <a:r>
              <a:rPr lang="en-US" dirty="0">
                <a:cs typeface="Arial" charset="0"/>
              </a:rPr>
              <a:t>Virtualization is used to improve IT throughput and costs by using physical resources as a pool from which virtual resources can be allocated.</a:t>
            </a:r>
            <a:endParaRPr lang="en-US" dirty="0"/>
          </a:p>
          <a:p>
            <a:pPr marL="0" indent="0">
              <a:buNone/>
            </a:pPr>
            <a:endParaRPr lang="en-US" dirty="0"/>
          </a:p>
          <a:p>
            <a:pPr marL="0" indent="0" algn="just">
              <a:buNone/>
            </a:pPr>
            <a:r>
              <a:rPr lang="en-US" dirty="0"/>
              <a:t>*</a:t>
            </a:r>
            <a:r>
              <a:rPr lang="en-US" sz="2400" dirty="0" err="1"/>
              <a:t>VMWare</a:t>
            </a:r>
            <a:r>
              <a:rPr lang="en-US" sz="2400" dirty="0"/>
              <a:t> white paper</a:t>
            </a:r>
            <a:r>
              <a:rPr lang="en-US" sz="2400" i="1" dirty="0"/>
              <a:t>, Virtualization Overview</a:t>
            </a:r>
          </a:p>
        </p:txBody>
      </p:sp>
    </p:spTree>
    <p:extLst>
      <p:ext uri="{BB962C8B-B14F-4D97-AF65-F5344CB8AC3E}">
        <p14:creationId xmlns:p14="http://schemas.microsoft.com/office/powerpoint/2010/main" val="1119580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EC02AC6-AAE9-B8CF-1B24-25D1F8027F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54" y="1268760"/>
            <a:ext cx="8976091" cy="4896544"/>
          </a:xfrm>
        </p:spPr>
      </p:pic>
    </p:spTree>
    <p:extLst>
      <p:ext uri="{BB962C8B-B14F-4D97-AF65-F5344CB8AC3E}">
        <p14:creationId xmlns:p14="http://schemas.microsoft.com/office/powerpoint/2010/main" val="743382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Architecture</a:t>
            </a:r>
          </a:p>
        </p:txBody>
      </p:sp>
      <p:pic>
        <p:nvPicPr>
          <p:cNvPr id="15" name="Content Placeholder 14" descr="Screen Shot 2013-07-05 at 2.48.5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61" r="-1785"/>
          <a:stretch/>
        </p:blipFill>
        <p:spPr>
          <a:xfrm>
            <a:off x="1028673" y="3439748"/>
            <a:ext cx="7676058" cy="3428710"/>
          </a:xfrm>
        </p:spPr>
      </p:pic>
      <p:sp>
        <p:nvSpPr>
          <p:cNvPr id="16" name="Text Box 6"/>
          <p:cNvSpPr txBox="1">
            <a:spLocks noChangeArrowheads="1"/>
          </p:cNvSpPr>
          <p:nvPr/>
        </p:nvSpPr>
        <p:spPr bwMode="auto">
          <a:xfrm>
            <a:off x="642938" y="1352880"/>
            <a:ext cx="8272462" cy="21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marL="179388" indent="-179388" eaLnBrk="0" hangingPunct="0">
              <a:defRPr sz="2400" b="1">
                <a:solidFill>
                  <a:schemeClr val="tx1"/>
                </a:solidFill>
                <a:latin typeface="Arial" charset="0"/>
                <a:ea typeface="ＭＳ Ｐゴシック" charset="0"/>
                <a:cs typeface="Arial" charset="0"/>
              </a:defRPr>
            </a:lvl1pPr>
            <a:lvl2pPr marL="37931725" indent="-37474525" eaLnBrk="0" hangingPunct="0">
              <a:defRPr sz="2400" b="1">
                <a:solidFill>
                  <a:schemeClr val="tx1"/>
                </a:solidFill>
                <a:latin typeface="Arial" charset="0"/>
                <a:ea typeface="Arial" charset="0"/>
                <a:cs typeface="Arial" charset="0"/>
              </a:defRPr>
            </a:lvl2pPr>
            <a:lvl3pPr eaLnBrk="0" hangingPunct="0">
              <a:defRPr sz="2400" b="1">
                <a:solidFill>
                  <a:schemeClr val="tx1"/>
                </a:solidFill>
                <a:latin typeface="Arial" charset="0"/>
                <a:ea typeface="Arial" charset="0"/>
                <a:cs typeface="Arial" charset="0"/>
              </a:defRPr>
            </a:lvl3pPr>
            <a:lvl4pPr eaLnBrk="0" hangingPunct="0">
              <a:defRPr sz="2400" b="1">
                <a:solidFill>
                  <a:schemeClr val="tx1"/>
                </a:solidFill>
                <a:latin typeface="Arial" charset="0"/>
                <a:ea typeface="Arial" charset="0"/>
                <a:cs typeface="Arial" charset="0"/>
              </a:defRPr>
            </a:lvl4pPr>
            <a:lvl5pPr eaLnBrk="0" hangingPunct="0">
              <a:defRPr sz="2400" b="1">
                <a:solidFill>
                  <a:schemeClr val="tx1"/>
                </a:solidFill>
                <a:latin typeface="Arial" charset="0"/>
                <a:ea typeface="Arial" charset="0"/>
                <a:cs typeface="Arial" charset="0"/>
              </a:defRPr>
            </a:lvl5pPr>
            <a:lvl6pPr marL="457200" eaLnBrk="0" fontAlgn="base" hangingPunct="0">
              <a:spcBef>
                <a:spcPct val="0"/>
              </a:spcBef>
              <a:spcAft>
                <a:spcPct val="0"/>
              </a:spcAft>
              <a:defRPr sz="2400" b="1">
                <a:solidFill>
                  <a:schemeClr val="tx1"/>
                </a:solidFill>
                <a:latin typeface="Arial" charset="0"/>
                <a:ea typeface="Arial" charset="0"/>
                <a:cs typeface="Arial" charset="0"/>
              </a:defRPr>
            </a:lvl6pPr>
            <a:lvl7pPr marL="914400" eaLnBrk="0" fontAlgn="base" hangingPunct="0">
              <a:spcBef>
                <a:spcPct val="0"/>
              </a:spcBef>
              <a:spcAft>
                <a:spcPct val="0"/>
              </a:spcAft>
              <a:defRPr sz="2400" b="1">
                <a:solidFill>
                  <a:schemeClr val="tx1"/>
                </a:solidFill>
                <a:latin typeface="Arial" charset="0"/>
                <a:ea typeface="Arial" charset="0"/>
                <a:cs typeface="Arial" charset="0"/>
              </a:defRPr>
            </a:lvl7pPr>
            <a:lvl8pPr marL="1371600" eaLnBrk="0" fontAlgn="base" hangingPunct="0">
              <a:spcBef>
                <a:spcPct val="0"/>
              </a:spcBef>
              <a:spcAft>
                <a:spcPct val="0"/>
              </a:spcAft>
              <a:defRPr sz="2400" b="1">
                <a:solidFill>
                  <a:schemeClr val="tx1"/>
                </a:solidFill>
                <a:latin typeface="Arial" charset="0"/>
                <a:ea typeface="Arial" charset="0"/>
                <a:cs typeface="Arial" charset="0"/>
              </a:defRPr>
            </a:lvl8pPr>
            <a:lvl9pPr marL="1828800" eaLnBrk="0" fontAlgn="base" hangingPunct="0">
              <a:spcBef>
                <a:spcPct val="0"/>
              </a:spcBef>
              <a:spcAft>
                <a:spcPct val="0"/>
              </a:spcAft>
              <a:defRPr sz="2400" b="1">
                <a:solidFill>
                  <a:schemeClr val="tx1"/>
                </a:solidFill>
                <a:latin typeface="Arial" charset="0"/>
                <a:ea typeface="Arial" charset="0"/>
                <a:cs typeface="Arial" charset="0"/>
              </a:defRPr>
            </a:lvl9pPr>
          </a:lstStyle>
          <a:p>
            <a:pPr algn="just">
              <a:spcBef>
                <a:spcPts val="650"/>
              </a:spcBef>
              <a:spcAft>
                <a:spcPts val="650"/>
              </a:spcAft>
              <a:buFont typeface="Arial" charset="0"/>
              <a:buChar char="•"/>
            </a:pPr>
            <a:r>
              <a:rPr lang="en-US" sz="3000" b="0" dirty="0">
                <a:latin typeface="+mn-lt"/>
                <a:ea typeface="+mn-ea"/>
                <a:cs typeface="+mn-cs"/>
              </a:rPr>
              <a:t>A Virtual machine (VM) is an isolated runtime environment (guest OS and applications) </a:t>
            </a:r>
          </a:p>
          <a:p>
            <a:pPr algn="just">
              <a:spcBef>
                <a:spcPts val="650"/>
              </a:spcBef>
              <a:spcAft>
                <a:spcPts val="650"/>
              </a:spcAft>
              <a:buFontTx/>
              <a:buChar char="•"/>
            </a:pPr>
            <a:r>
              <a:rPr lang="en-US" sz="3000" b="0" dirty="0">
                <a:latin typeface="+mn-lt"/>
                <a:ea typeface="+mn-ea"/>
                <a:cs typeface="+mn-cs"/>
              </a:rPr>
              <a:t>Multiple virtual systems (VMs) can run on a single physical system </a:t>
            </a:r>
          </a:p>
        </p:txBody>
      </p:sp>
    </p:spTree>
    <p:extLst>
      <p:ext uri="{BB962C8B-B14F-4D97-AF65-F5344CB8AC3E}">
        <p14:creationId xmlns:p14="http://schemas.microsoft.com/office/powerpoint/2010/main" val="764379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078"/>
            <a:ext cx="8229600" cy="1143000"/>
          </a:xfrm>
        </p:spPr>
        <p:txBody>
          <a:bodyPr/>
          <a:lstStyle/>
          <a:p>
            <a:r>
              <a:rPr lang="en-US" dirty="0"/>
              <a:t>Hypervisor</a:t>
            </a:r>
          </a:p>
        </p:txBody>
      </p:sp>
      <p:sp>
        <p:nvSpPr>
          <p:cNvPr id="3" name="Content Placeholder 2"/>
          <p:cNvSpPr>
            <a:spLocks noGrp="1"/>
          </p:cNvSpPr>
          <p:nvPr>
            <p:ph idx="1"/>
          </p:nvPr>
        </p:nvSpPr>
        <p:spPr>
          <a:xfrm>
            <a:off x="457200" y="1270077"/>
            <a:ext cx="8229600" cy="5397829"/>
          </a:xfrm>
        </p:spPr>
        <p:txBody>
          <a:bodyPr>
            <a:normAutofit/>
          </a:bodyPr>
          <a:lstStyle/>
          <a:p>
            <a:pPr algn="just"/>
            <a:r>
              <a:rPr lang="en-US" dirty="0"/>
              <a:t>A </a:t>
            </a:r>
            <a:r>
              <a:rPr lang="en-US" dirty="0">
                <a:solidFill>
                  <a:srgbClr val="FF0000"/>
                </a:solidFill>
              </a:rPr>
              <a:t>hypervisor,</a:t>
            </a:r>
            <a:r>
              <a:rPr lang="en-US" dirty="0"/>
              <a:t> a.k.a. a virtual machine manager/monitor (VMM), or virtualization manager, is a program that allows multiple operating systems to share a single hardware host.  </a:t>
            </a:r>
          </a:p>
          <a:p>
            <a:pPr algn="just"/>
            <a:r>
              <a:rPr lang="en-US" dirty="0"/>
              <a:t>Each guest operating system appears to have the host's processor, memory, and other resources all to itself. However, the hypervisor is actually controlling the host processor and resources, allocating what is needed to each operating system in turn and making sure that the guest operating systems (called virtual machines) cannot disrupt each other. </a:t>
            </a:r>
          </a:p>
          <a:p>
            <a:pPr algn="just"/>
            <a:endParaRPr lang="en-US" dirty="0"/>
          </a:p>
        </p:txBody>
      </p:sp>
    </p:spTree>
    <p:extLst>
      <p:ext uri="{BB962C8B-B14F-4D97-AF65-F5344CB8AC3E}">
        <p14:creationId xmlns:p14="http://schemas.microsoft.com/office/powerpoint/2010/main" val="3124116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Virtualization</a:t>
            </a:r>
          </a:p>
        </p:txBody>
      </p:sp>
      <p:sp>
        <p:nvSpPr>
          <p:cNvPr id="3" name="Content Placeholder 2"/>
          <p:cNvSpPr>
            <a:spLocks noGrp="1"/>
          </p:cNvSpPr>
          <p:nvPr>
            <p:ph idx="1"/>
          </p:nvPr>
        </p:nvSpPr>
        <p:spPr>
          <a:xfrm>
            <a:off x="457200" y="1600200"/>
            <a:ext cx="8229600" cy="5017572"/>
          </a:xfrm>
        </p:spPr>
        <p:txBody>
          <a:bodyPr>
            <a:normAutofit/>
          </a:bodyPr>
          <a:lstStyle/>
          <a:p>
            <a:r>
              <a:rPr lang="en-US" dirty="0"/>
              <a:t>Sharing of resources helps cost reduction</a:t>
            </a:r>
          </a:p>
          <a:p>
            <a:r>
              <a:rPr lang="en-US" dirty="0"/>
              <a:t>Isolation: Virtual machines are isolated from each other as if they are physically separated</a:t>
            </a:r>
          </a:p>
          <a:p>
            <a:r>
              <a:rPr lang="en-US" dirty="0"/>
              <a:t>Encapsulation: Virtual machines encapsulate a complete computing environment</a:t>
            </a:r>
          </a:p>
          <a:p>
            <a:r>
              <a:rPr lang="en-US" dirty="0"/>
              <a:t>Hardware Independence: Virtual machines run independently of underlying hardware</a:t>
            </a:r>
          </a:p>
          <a:p>
            <a:r>
              <a:rPr lang="en-US" dirty="0"/>
              <a:t>Portability: Virtual machines can be migrated between different hosts. </a:t>
            </a:r>
          </a:p>
        </p:txBody>
      </p:sp>
    </p:spTree>
    <p:extLst>
      <p:ext uri="{BB962C8B-B14F-4D97-AF65-F5344CB8AC3E}">
        <p14:creationId xmlns:p14="http://schemas.microsoft.com/office/powerpoint/2010/main" val="722576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57C9-1DC7-46B7-BC65-41525F9ADA00}"/>
              </a:ext>
            </a:extLst>
          </p:cNvPr>
          <p:cNvSpPr>
            <a:spLocks noGrp="1"/>
          </p:cNvSpPr>
          <p:nvPr>
            <p:ph type="title"/>
          </p:nvPr>
        </p:nvSpPr>
        <p:spPr/>
        <p:txBody>
          <a:bodyPr/>
          <a:lstStyle/>
          <a:p>
            <a:r>
              <a:rPr lang="en-IN" dirty="0" err="1"/>
              <a:t>Whats</a:t>
            </a:r>
            <a:r>
              <a:rPr lang="en-IN" dirty="0"/>
              <a:t> Behind the Cloud?</a:t>
            </a:r>
          </a:p>
        </p:txBody>
      </p:sp>
      <p:pic>
        <p:nvPicPr>
          <p:cNvPr id="5" name="Content Placeholder 4">
            <a:extLst>
              <a:ext uri="{FF2B5EF4-FFF2-40B4-BE49-F238E27FC236}">
                <a16:creationId xmlns:a16="http://schemas.microsoft.com/office/drawing/2014/main" id="{0144CBA7-5030-412A-9802-1A813A71BB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412776"/>
            <a:ext cx="9036496" cy="5071563"/>
          </a:xfrm>
        </p:spPr>
      </p:pic>
    </p:spTree>
    <p:extLst>
      <p:ext uri="{BB962C8B-B14F-4D97-AF65-F5344CB8AC3E}">
        <p14:creationId xmlns:p14="http://schemas.microsoft.com/office/powerpoint/2010/main" val="1869699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230"/>
            <a:ext cx="8229600" cy="1143000"/>
          </a:xfrm>
        </p:spPr>
        <p:txBody>
          <a:bodyPr/>
          <a:lstStyle/>
          <a:p>
            <a:r>
              <a:rPr lang="en-US" dirty="0"/>
              <a:t>Virtualization in Cloud Computing</a:t>
            </a:r>
          </a:p>
        </p:txBody>
      </p:sp>
      <p:sp>
        <p:nvSpPr>
          <p:cNvPr id="3" name="Content Placeholder 2"/>
          <p:cNvSpPr>
            <a:spLocks noGrp="1"/>
          </p:cNvSpPr>
          <p:nvPr>
            <p:ph idx="1"/>
          </p:nvPr>
        </p:nvSpPr>
        <p:spPr>
          <a:xfrm>
            <a:off x="457199" y="1253366"/>
            <a:ext cx="8448697" cy="5414540"/>
          </a:xfrm>
        </p:spPr>
        <p:txBody>
          <a:bodyPr>
            <a:normAutofit/>
          </a:bodyPr>
          <a:lstStyle/>
          <a:p>
            <a:pPr marL="0" indent="0">
              <a:buNone/>
            </a:pPr>
            <a:r>
              <a:rPr lang="en-US" dirty="0"/>
              <a:t>Cloud computing takes virtualization one step further:</a:t>
            </a:r>
          </a:p>
          <a:p>
            <a:r>
              <a:rPr lang="en-US" dirty="0"/>
              <a:t>You don’t need to own the hardware</a:t>
            </a:r>
          </a:p>
          <a:p>
            <a:r>
              <a:rPr lang="en-US" dirty="0"/>
              <a:t>Resources are rented as needed from a cloud</a:t>
            </a:r>
          </a:p>
          <a:p>
            <a:r>
              <a:rPr lang="en-US" dirty="0"/>
              <a:t>Various providers allow creating virtual servers:</a:t>
            </a:r>
          </a:p>
          <a:p>
            <a:pPr lvl="1"/>
            <a:r>
              <a:rPr lang="en-US" dirty="0"/>
              <a:t>Choose the OS and software each instance will have</a:t>
            </a:r>
          </a:p>
          <a:p>
            <a:pPr lvl="1"/>
            <a:r>
              <a:rPr lang="en-US" dirty="0"/>
              <a:t>The chosen OS will run on a large server farm</a:t>
            </a:r>
          </a:p>
          <a:p>
            <a:pPr lvl="1"/>
            <a:r>
              <a:rPr lang="en-US" dirty="0"/>
              <a:t>Can instantiate more virtual servers or shut down existing ones within minutes</a:t>
            </a:r>
          </a:p>
          <a:p>
            <a:r>
              <a:rPr lang="en-US" dirty="0"/>
              <a:t>You get billed only for what you used</a:t>
            </a:r>
          </a:p>
        </p:txBody>
      </p:sp>
    </p:spTree>
    <p:extLst>
      <p:ext uri="{BB962C8B-B14F-4D97-AF65-F5344CB8AC3E}">
        <p14:creationId xmlns:p14="http://schemas.microsoft.com/office/powerpoint/2010/main" val="1787959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 - </a:t>
            </a:r>
            <a:r>
              <a:rPr lang="en-US" b="1" dirty="0">
                <a:solidFill>
                  <a:srgbClr val="0070C0"/>
                </a:solidFill>
              </a:rPr>
              <a:t>2AMPS</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endParaRPr lang="en-US" dirty="0"/>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A226-9145-4E58-8F52-E147DB15CE91}"/>
              </a:ext>
            </a:extLst>
          </p:cNvPr>
          <p:cNvSpPr>
            <a:spLocks noGrp="1"/>
          </p:cNvSpPr>
          <p:nvPr>
            <p:ph type="title"/>
          </p:nvPr>
        </p:nvSpPr>
        <p:spPr/>
        <p:txBody>
          <a:bodyPr/>
          <a:lstStyle/>
          <a:p>
            <a:r>
              <a:rPr lang="en-IN" dirty="0"/>
              <a:t>Cloud </a:t>
            </a:r>
            <a:r>
              <a:rPr lang="en-IN"/>
              <a:t>Service Models</a:t>
            </a:r>
          </a:p>
        </p:txBody>
      </p:sp>
      <p:pic>
        <p:nvPicPr>
          <p:cNvPr id="4" name="Picture 3">
            <a:extLst>
              <a:ext uri="{FF2B5EF4-FFF2-40B4-BE49-F238E27FC236}">
                <a16:creationId xmlns:a16="http://schemas.microsoft.com/office/drawing/2014/main" id="{2EC7E31B-F190-4B59-8EAD-6AF0DF3D5A52}"/>
              </a:ext>
            </a:extLst>
          </p:cNvPr>
          <p:cNvPicPr>
            <a:picLocks noChangeAspect="1"/>
          </p:cNvPicPr>
          <p:nvPr/>
        </p:nvPicPr>
        <p:blipFill>
          <a:blip r:embed="rId2"/>
          <a:stretch>
            <a:fillRect/>
          </a:stretch>
        </p:blipFill>
        <p:spPr>
          <a:xfrm>
            <a:off x="0" y="1556792"/>
            <a:ext cx="9144000" cy="5140921"/>
          </a:xfrm>
          <a:prstGeom prst="rect">
            <a:avLst/>
          </a:prstGeom>
        </p:spPr>
      </p:pic>
    </p:spTree>
    <p:extLst>
      <p:ext uri="{BB962C8B-B14F-4D97-AF65-F5344CB8AC3E}">
        <p14:creationId xmlns:p14="http://schemas.microsoft.com/office/powerpoint/2010/main" val="1518771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22302</TotalTime>
  <Words>4705</Words>
  <Application>Microsoft Office PowerPoint</Application>
  <PresentationFormat>On-screen Show (4:3)</PresentationFormat>
  <Paragraphs>581</Paragraphs>
  <Slides>90</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90</vt:i4>
      </vt:variant>
    </vt:vector>
  </HeadingPairs>
  <TitlesOfParts>
    <vt:vector size="97" baseType="lpstr">
      <vt:lpstr>Arial</vt:lpstr>
      <vt:lpstr>Calibri</vt:lpstr>
      <vt:lpstr>Cambria</vt:lpstr>
      <vt:lpstr>標楷體</vt:lpstr>
      <vt:lpstr>Wingdings</vt:lpstr>
      <vt:lpstr>Sky</vt:lpstr>
      <vt:lpstr>Course Themes</vt:lpstr>
      <vt:lpstr>Cloud Computing</vt:lpstr>
      <vt:lpstr>Agenda</vt:lpstr>
      <vt:lpstr>What is Cloud computing ?</vt:lpstr>
      <vt:lpstr>Cloud Disclaimers</vt:lpstr>
      <vt:lpstr>Whats Behind the Cloud?</vt:lpstr>
      <vt:lpstr>In Our Humble Opinion</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Properties and Characteristics</vt:lpstr>
      <vt:lpstr>Availability &amp; Reliability</vt:lpstr>
      <vt:lpstr>Availability &amp; Reliability</vt:lpstr>
      <vt:lpstr>Fault Tolerance</vt:lpstr>
      <vt:lpstr>System Security</vt:lpstr>
      <vt:lpstr>System Security</vt:lpstr>
      <vt:lpstr>Accessibility &amp; Portability</vt:lpstr>
      <vt:lpstr>Accessibility &amp; Portability</vt:lpstr>
      <vt:lpstr>Uniform Access</vt:lpstr>
      <vt:lpstr>Thin Client</vt:lpstr>
      <vt:lpstr>Manageability &amp; Interoperability</vt:lpstr>
      <vt:lpstr>Manageability &amp; Interoperability</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Scalability &amp; Elasticity</vt:lpstr>
      <vt:lpstr>Scalability &amp; Elasticity</vt:lpstr>
      <vt:lpstr>Multi-tenant Design</vt:lpstr>
      <vt:lpstr>Benefits From Cloud</vt:lpstr>
      <vt:lpstr>PowerPoint Presentation</vt:lpstr>
      <vt:lpstr>Reduce Local Computing Power</vt:lpstr>
      <vt:lpstr>Reduce Local Computing Power</vt:lpstr>
      <vt:lpstr>What is Virtualization??</vt:lpstr>
      <vt:lpstr>Definition</vt:lpstr>
      <vt:lpstr>PowerPoint Presentation</vt:lpstr>
      <vt:lpstr>Virtualization Architecture</vt:lpstr>
      <vt:lpstr>Hypervisor</vt:lpstr>
      <vt:lpstr>Benefits of Virtualization</vt:lpstr>
      <vt:lpstr>Virtualization in Cloud Computing</vt:lpstr>
      <vt:lpstr>Cloud Computing 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Cloud Service Models</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PaaS - Summary</vt:lpstr>
      <vt:lpstr>Service Models</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Vishwa M S</cp:lastModifiedBy>
  <cp:revision>1673</cp:revision>
  <dcterms:created xsi:type="dcterms:W3CDTF">2006-08-16T00:00:00Z</dcterms:created>
  <dcterms:modified xsi:type="dcterms:W3CDTF">2022-09-15T03:47:45Z</dcterms:modified>
</cp:coreProperties>
</file>